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8" r:id="rId2"/>
    <p:sldId id="260" r:id="rId3"/>
    <p:sldId id="261" r:id="rId4"/>
    <p:sldId id="266" r:id="rId5"/>
    <p:sldId id="268" r:id="rId6"/>
    <p:sldId id="267" r:id="rId7"/>
    <p:sldId id="278" r:id="rId8"/>
    <p:sldId id="279" r:id="rId9"/>
    <p:sldId id="270" r:id="rId10"/>
    <p:sldId id="280" r:id="rId11"/>
    <p:sldId id="281" r:id="rId12"/>
    <p:sldId id="282"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94624"/>
  </p:normalViewPr>
  <p:slideViewPr>
    <p:cSldViewPr snapToGrid="0">
      <p:cViewPr varScale="1">
        <p:scale>
          <a:sx n="106" d="100"/>
          <a:sy n="106" d="100"/>
        </p:scale>
        <p:origin x="832" y="1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6/2/19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6/2/19</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CA" smtClean="0"/>
              <a:t>6</a:t>
            </a:fld>
            <a:endParaRPr lang="en-CA"/>
          </a:p>
        </p:txBody>
      </p:sp>
    </p:spTree>
    <p:extLst>
      <p:ext uri="{BB962C8B-B14F-4D97-AF65-F5344CB8AC3E}">
        <p14:creationId xmlns:p14="http://schemas.microsoft.com/office/powerpoint/2010/main" val="1203040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CA" smtClean="0"/>
              <a:t>7</a:t>
            </a:fld>
            <a:endParaRPr lang="en-CA"/>
          </a:p>
        </p:txBody>
      </p:sp>
    </p:spTree>
    <p:extLst>
      <p:ext uri="{BB962C8B-B14F-4D97-AF65-F5344CB8AC3E}">
        <p14:creationId xmlns:p14="http://schemas.microsoft.com/office/powerpoint/2010/main" val="737768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6/2/19</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6/2/19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6/2/19</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6/2/19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6/2/19</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6/2/19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6/2/19</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6/2/19</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6/2/19</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6/2/19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6/2/19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6/2/19</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27469" y="1454020"/>
            <a:ext cx="9364531" cy="1353150"/>
          </a:xfrm>
        </p:spPr>
        <p:txBody>
          <a:bodyPr>
            <a:normAutofit/>
          </a:bodyPr>
          <a:lstStyle/>
          <a:p>
            <a:pPr algn="ctr"/>
            <a:r>
              <a:rPr lang="en-CA" sz="4000" dirty="0"/>
              <a:t>Evolutionary Computing &amp; Cybersecurity</a:t>
            </a:r>
            <a:endParaRPr lang="en-US" sz="4000" dirty="0"/>
          </a:p>
        </p:txBody>
      </p:sp>
      <p:sp>
        <p:nvSpPr>
          <p:cNvPr id="3" name="Subtitle 2"/>
          <p:cNvSpPr>
            <a:spLocks noGrp="1"/>
          </p:cNvSpPr>
          <p:nvPr>
            <p:ph type="subTitle" idx="1"/>
          </p:nvPr>
        </p:nvSpPr>
        <p:spPr>
          <a:xfrm>
            <a:off x="3175198" y="4538659"/>
            <a:ext cx="9016801" cy="865321"/>
          </a:xfrm>
        </p:spPr>
        <p:txBody>
          <a:bodyPr>
            <a:normAutofit fontScale="85000" lnSpcReduction="20000"/>
          </a:bodyPr>
          <a:lstStyle/>
          <a:p>
            <a:r>
              <a:rPr lang="en-US" dirty="0"/>
              <a:t>						           By: Mayank Semwal</a:t>
            </a:r>
          </a:p>
          <a:p>
            <a:r>
              <a:rPr lang="en-US" dirty="0"/>
              <a:t>							  Vipul Malhotra</a:t>
            </a:r>
          </a:p>
          <a:p>
            <a:r>
              <a:rPr lang="en-US" dirty="0"/>
              <a:t>      							       </a:t>
            </a:r>
          </a:p>
        </p:txBody>
      </p:sp>
      <p:sp>
        <p:nvSpPr>
          <p:cNvPr id="4" name="TextBox 3">
            <a:extLst>
              <a:ext uri="{FF2B5EF4-FFF2-40B4-BE49-F238E27FC236}">
                <a16:creationId xmlns:a16="http://schemas.microsoft.com/office/drawing/2014/main" id="{39CB4264-47F3-4AC6-97C4-3D30CABE6620}"/>
              </a:ext>
            </a:extLst>
          </p:cNvPr>
          <p:cNvSpPr txBox="1"/>
          <p:nvPr/>
        </p:nvSpPr>
        <p:spPr>
          <a:xfrm>
            <a:off x="4468968" y="3168203"/>
            <a:ext cx="6478073" cy="923330"/>
          </a:xfrm>
          <a:prstGeom prst="rect">
            <a:avLst/>
          </a:prstGeom>
          <a:noFill/>
        </p:spPr>
        <p:txBody>
          <a:bodyPr wrap="square" rtlCol="0">
            <a:spAutoFit/>
          </a:bodyPr>
          <a:lstStyle/>
          <a:p>
            <a:pPr algn="ctr"/>
            <a:r>
              <a:rPr lang="en-IN" dirty="0">
                <a:latin typeface="Times New Roman" panose="02020603050405020304" pitchFamily="18" charset="0"/>
                <a:cs typeface="Times New Roman" panose="02020603050405020304" pitchFamily="18" charset="0"/>
              </a:rPr>
              <a:t>COMP8920-1-R1-2019S</a:t>
            </a:r>
          </a:p>
          <a:p>
            <a:pPr algn="ctr"/>
            <a:r>
              <a:rPr lang="en-IN" dirty="0">
                <a:latin typeface="Times New Roman" panose="02020603050405020304" pitchFamily="18" charset="0"/>
                <a:cs typeface="Times New Roman" panose="02020603050405020304" pitchFamily="18" charset="0"/>
              </a:rPr>
              <a:t> APPLIED ARTIFICIAL INTELLIGENCE IN CYBERSECURITY</a:t>
            </a:r>
          </a:p>
          <a:p>
            <a:pPr algn="ctr"/>
            <a:endParaRPr lang="en-U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53ED4-53BD-B34F-8733-19F431CDDA0C}"/>
              </a:ext>
            </a:extLst>
          </p:cNvPr>
          <p:cNvSpPr>
            <a:spLocks noGrp="1"/>
          </p:cNvSpPr>
          <p:nvPr>
            <p:ph type="title"/>
          </p:nvPr>
        </p:nvSpPr>
        <p:spPr>
          <a:xfrm>
            <a:off x="0" y="428765"/>
            <a:ext cx="12192000" cy="1362113"/>
          </a:xfrm>
        </p:spPr>
        <p:txBody>
          <a:bodyPr/>
          <a:lstStyle/>
          <a:p>
            <a:r>
              <a:rPr lang="en-US" altLang="zh-CN" sz="2800" dirty="0"/>
              <a:t>Biometric Adversary Framework</a:t>
            </a:r>
            <a:endParaRPr lang="en-US" dirty="0"/>
          </a:p>
        </p:txBody>
      </p:sp>
      <p:sp>
        <p:nvSpPr>
          <p:cNvPr id="4" name="TextBox 3">
            <a:extLst>
              <a:ext uri="{FF2B5EF4-FFF2-40B4-BE49-F238E27FC236}">
                <a16:creationId xmlns:a16="http://schemas.microsoft.com/office/drawing/2014/main" id="{EAB50303-CECF-464F-9EBD-6CADE75096BD}"/>
              </a:ext>
            </a:extLst>
          </p:cNvPr>
          <p:cNvSpPr txBox="1"/>
          <p:nvPr/>
        </p:nvSpPr>
        <p:spPr>
          <a:xfrm>
            <a:off x="150312" y="2004164"/>
            <a:ext cx="11937303" cy="5878532"/>
          </a:xfrm>
          <a:prstGeom prst="rect">
            <a:avLst/>
          </a:prstGeom>
          <a:noFill/>
        </p:spPr>
        <p:txBody>
          <a:bodyPr wrap="square" rtlCol="0">
            <a:spAutoFit/>
          </a:bodyPr>
          <a:lstStyle/>
          <a:p>
            <a:pPr marL="800100" lvl="1" indent="-342900">
              <a:buFont typeface="Arial" panose="020B0604020202020204" pitchFamily="34" charset="0"/>
              <a:buChar char="•"/>
            </a:pPr>
            <a:r>
              <a:rPr lang="en-CA" sz="2000" dirty="0"/>
              <a:t>The crossover rate is the probability of acceptance to select individuals of next generation which is 0.5(i.e. 50%) in our crossover criteria.</a:t>
            </a:r>
          </a:p>
          <a:p>
            <a:pPr marL="800100" lvl="1" indent="-342900">
              <a:buFont typeface="Arial" panose="020B0604020202020204" pitchFamily="34" charset="0"/>
              <a:buChar char="•"/>
            </a:pPr>
            <a:r>
              <a:rPr lang="en-CA" sz="2000" dirty="0"/>
              <a:t> We have used single point cross-over in which parent to the right of that point are swapped between the two parents.</a:t>
            </a:r>
            <a:endParaRPr lang="en-US" altLang="zh-CN" sz="2000" b="1" u="sng" dirty="0"/>
          </a:p>
          <a:p>
            <a:endParaRPr lang="en-US" altLang="zh-CN" sz="2000" b="1" u="sng" dirty="0"/>
          </a:p>
          <a:p>
            <a:pPr marL="342900" indent="-342900">
              <a:buFont typeface="Wingdings" panose="05000000000000000000" pitchFamily="2" charset="2"/>
              <a:buChar char="v"/>
            </a:pPr>
            <a:r>
              <a:rPr lang="en-US" altLang="zh-CN" sz="2000" b="1" u="sng" dirty="0"/>
              <a:t>Mutation: </a:t>
            </a:r>
            <a:r>
              <a:rPr lang="en-CA" sz="2000" dirty="0"/>
              <a:t>To add a little bit randomness into our population genetics because every combination of solution will be different from initial population. We have used a random value generated in each generation ranging from 0 to 0.5 to be added to offspring. </a:t>
            </a:r>
          </a:p>
          <a:p>
            <a:endParaRPr lang="en-US" altLang="zh-CN" sz="2000" b="1" u="sng" dirty="0"/>
          </a:p>
          <a:p>
            <a:pPr marL="342900" indent="-342900">
              <a:buFont typeface="Wingdings" panose="05000000000000000000" pitchFamily="2" charset="2"/>
              <a:buChar char="v"/>
            </a:pPr>
            <a:r>
              <a:rPr lang="en-US" altLang="zh-CN" sz="2000" b="1" u="sng" dirty="0"/>
              <a:t>Termination: </a:t>
            </a:r>
            <a:r>
              <a:rPr lang="en-CA" sz="2000" dirty="0"/>
              <a:t>If mutation result is greater than or equal to maximum from fitness result array (i.e. fitnessArr.max ()) the generation will break and display the set of best mutations in each generation into an array, out of which we will select the maximum two compare with maximum from fitness array.</a:t>
            </a:r>
          </a:p>
          <a:p>
            <a:endParaRPr lang="en-US" altLang="zh-CN" sz="2000" dirty="0"/>
          </a:p>
          <a:p>
            <a:pPr marL="342900" indent="-342900">
              <a:buFont typeface="Wingdings" panose="05000000000000000000" pitchFamily="2" charset="2"/>
              <a:buChar char="v"/>
            </a:pPr>
            <a:r>
              <a:rPr lang="en-CA" sz="2000" b="1" u="sng" dirty="0"/>
              <a:t>Goal</a:t>
            </a:r>
            <a:r>
              <a:rPr lang="en-CA" b="1" dirty="0"/>
              <a:t>:</a:t>
            </a:r>
            <a:r>
              <a:rPr lang="en-CA" dirty="0"/>
              <a:t> </a:t>
            </a:r>
            <a:r>
              <a:rPr lang="en-CA" sz="2000" dirty="0"/>
              <a:t>The goal is to get mutation results close to the fitness value.</a:t>
            </a:r>
          </a:p>
          <a:p>
            <a:endParaRPr lang="en-US" altLang="zh-CN" sz="2000" b="1" u="sng" dirty="0"/>
          </a:p>
          <a:p>
            <a:endParaRPr lang="en-US" altLang="zh-CN" sz="2000" dirty="0"/>
          </a:p>
          <a:p>
            <a:pPr marL="342900" indent="-342900">
              <a:buFont typeface="Wingdings" panose="05000000000000000000" pitchFamily="2" charset="2"/>
              <a:buChar char="v"/>
            </a:pPr>
            <a:endParaRPr lang="en-US" altLang="zh-CN" sz="2000" dirty="0"/>
          </a:p>
          <a:p>
            <a:pPr marL="342900" indent="-342900">
              <a:buFont typeface="Wingdings" panose="05000000000000000000" pitchFamily="2" charset="2"/>
              <a:buChar char="v"/>
            </a:pPr>
            <a:endParaRPr lang="en-US" altLang="zh-CN" sz="2000" dirty="0"/>
          </a:p>
          <a:p>
            <a:endParaRPr lang="en-US" dirty="0"/>
          </a:p>
        </p:txBody>
      </p:sp>
    </p:spTree>
    <p:extLst>
      <p:ext uri="{BB962C8B-B14F-4D97-AF65-F5344CB8AC3E}">
        <p14:creationId xmlns:p14="http://schemas.microsoft.com/office/powerpoint/2010/main" val="4042522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3B383-2546-014C-9D94-3C37BEA4DD62}"/>
              </a:ext>
            </a:extLst>
          </p:cNvPr>
          <p:cNvSpPr>
            <a:spLocks noGrp="1"/>
          </p:cNvSpPr>
          <p:nvPr>
            <p:ph type="title"/>
          </p:nvPr>
        </p:nvSpPr>
        <p:spPr>
          <a:xfrm>
            <a:off x="0" y="466343"/>
            <a:ext cx="12192000" cy="1362113"/>
          </a:xfrm>
        </p:spPr>
        <p:txBody>
          <a:bodyPr/>
          <a:lstStyle/>
          <a:p>
            <a:r>
              <a:rPr lang="en-US" altLang="zh-CN" sz="3200" dirty="0"/>
              <a:t>Biometric Adversary Framework – Offspring Mutation Results</a:t>
            </a:r>
            <a:endParaRPr lang="en-US" dirty="0"/>
          </a:p>
        </p:txBody>
      </p:sp>
      <p:pic>
        <p:nvPicPr>
          <p:cNvPr id="9" name="Picture 8" descr="A close up of a map&#10;&#10;Description automatically generated">
            <a:extLst>
              <a:ext uri="{FF2B5EF4-FFF2-40B4-BE49-F238E27FC236}">
                <a16:creationId xmlns:a16="http://schemas.microsoft.com/office/drawing/2014/main" id="{6905AB96-B969-234D-A1CE-6A1FB268AF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6245" y="4481489"/>
            <a:ext cx="2882618" cy="1910168"/>
          </a:xfrm>
          <a:prstGeom prst="rect">
            <a:avLst/>
          </a:prstGeom>
        </p:spPr>
      </p:pic>
      <p:pic>
        <p:nvPicPr>
          <p:cNvPr id="11" name="Picture 10" descr="A close up of a logo&#10;&#10;Description automatically generated">
            <a:extLst>
              <a:ext uri="{FF2B5EF4-FFF2-40B4-BE49-F238E27FC236}">
                <a16:creationId xmlns:a16="http://schemas.microsoft.com/office/drawing/2014/main" id="{35F029A6-D2B6-2245-87CE-9650DDA8BC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21" y="4481489"/>
            <a:ext cx="2851436" cy="1910168"/>
          </a:xfrm>
          <a:prstGeom prst="rect">
            <a:avLst/>
          </a:prstGeom>
        </p:spPr>
      </p:pic>
      <p:pic>
        <p:nvPicPr>
          <p:cNvPr id="13" name="Picture 12" descr="A close up of a map&#10;&#10;Description automatically generated">
            <a:extLst>
              <a:ext uri="{FF2B5EF4-FFF2-40B4-BE49-F238E27FC236}">
                <a16:creationId xmlns:a16="http://schemas.microsoft.com/office/drawing/2014/main" id="{8485F0B3-48A3-F041-B51B-542381C005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53330" y="1914516"/>
            <a:ext cx="2615033" cy="2009448"/>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3F9AEE27-B518-854E-A4A0-1FE07FB4926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2989" y="1914516"/>
            <a:ext cx="2615033" cy="2009448"/>
          </a:xfrm>
          <a:prstGeom prst="rect">
            <a:avLst/>
          </a:prstGeom>
        </p:spPr>
      </p:pic>
      <p:pic>
        <p:nvPicPr>
          <p:cNvPr id="17" name="Picture 16" descr="A screenshot of a cell phone&#10;&#10;Description automatically generated">
            <a:extLst>
              <a:ext uri="{FF2B5EF4-FFF2-40B4-BE49-F238E27FC236}">
                <a16:creationId xmlns:a16="http://schemas.microsoft.com/office/drawing/2014/main" id="{71AB0237-F0E0-654F-901A-C100B6498F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56245" y="1914516"/>
            <a:ext cx="2851436" cy="2009448"/>
          </a:xfrm>
          <a:prstGeom prst="rect">
            <a:avLst/>
          </a:prstGeom>
        </p:spPr>
      </p:pic>
      <p:pic>
        <p:nvPicPr>
          <p:cNvPr id="19" name="Picture 18" descr="A screenshot of a cell phone&#10;&#10;Description automatically generated">
            <a:extLst>
              <a:ext uri="{FF2B5EF4-FFF2-40B4-BE49-F238E27FC236}">
                <a16:creationId xmlns:a16="http://schemas.microsoft.com/office/drawing/2014/main" id="{89D9F382-3DEE-D743-96C9-35964F6858F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221" y="1914516"/>
            <a:ext cx="2851436" cy="2009448"/>
          </a:xfrm>
          <a:prstGeom prst="rect">
            <a:avLst/>
          </a:prstGeom>
        </p:spPr>
      </p:pic>
      <p:pic>
        <p:nvPicPr>
          <p:cNvPr id="20" name="Picture 19" descr="A close up of a map&#10;&#10;Description automatically generated">
            <a:extLst>
              <a:ext uri="{FF2B5EF4-FFF2-40B4-BE49-F238E27FC236}">
                <a16:creationId xmlns:a16="http://schemas.microsoft.com/office/drawing/2014/main" id="{3A05589E-8944-0148-ABD9-B3CF7848E6D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72989" y="4481489"/>
            <a:ext cx="2615033" cy="1910168"/>
          </a:xfrm>
          <a:prstGeom prst="rect">
            <a:avLst/>
          </a:prstGeom>
        </p:spPr>
      </p:pic>
      <p:pic>
        <p:nvPicPr>
          <p:cNvPr id="21" name="Picture 20" descr="A close up of text on a white background&#10;&#10;Description automatically generated">
            <a:extLst>
              <a:ext uri="{FF2B5EF4-FFF2-40B4-BE49-F238E27FC236}">
                <a16:creationId xmlns:a16="http://schemas.microsoft.com/office/drawing/2014/main" id="{31FEDAAB-06A7-A944-AC3A-867DAF91D13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353330" y="4481489"/>
            <a:ext cx="2615033" cy="1910168"/>
          </a:xfrm>
          <a:prstGeom prst="rect">
            <a:avLst/>
          </a:prstGeom>
        </p:spPr>
      </p:pic>
      <p:sp>
        <p:nvSpPr>
          <p:cNvPr id="22" name="TextBox 21">
            <a:extLst>
              <a:ext uri="{FF2B5EF4-FFF2-40B4-BE49-F238E27FC236}">
                <a16:creationId xmlns:a16="http://schemas.microsoft.com/office/drawing/2014/main" id="{1CDE2A89-73BB-6E4C-B007-3256B6ECB1AC}"/>
              </a:ext>
            </a:extLst>
          </p:cNvPr>
          <p:cNvSpPr txBox="1"/>
          <p:nvPr/>
        </p:nvSpPr>
        <p:spPr>
          <a:xfrm>
            <a:off x="348916" y="4010024"/>
            <a:ext cx="1299410" cy="285250"/>
          </a:xfrm>
          <a:prstGeom prst="rect">
            <a:avLst/>
          </a:prstGeom>
          <a:noFill/>
        </p:spPr>
        <p:txBody>
          <a:bodyPr wrap="square" rtlCol="0">
            <a:spAutoFit/>
          </a:bodyPr>
          <a:lstStyle/>
          <a:p>
            <a:r>
              <a:rPr lang="en-US" sz="1200" dirty="0"/>
              <a:t>Generation 1</a:t>
            </a:r>
          </a:p>
        </p:txBody>
      </p:sp>
      <p:sp>
        <p:nvSpPr>
          <p:cNvPr id="23" name="TextBox 22">
            <a:extLst>
              <a:ext uri="{FF2B5EF4-FFF2-40B4-BE49-F238E27FC236}">
                <a16:creationId xmlns:a16="http://schemas.microsoft.com/office/drawing/2014/main" id="{45737E71-C89F-3244-81FD-52ED9103A573}"/>
              </a:ext>
            </a:extLst>
          </p:cNvPr>
          <p:cNvSpPr txBox="1"/>
          <p:nvPr/>
        </p:nvSpPr>
        <p:spPr>
          <a:xfrm>
            <a:off x="3356245" y="4010024"/>
            <a:ext cx="1299410" cy="285250"/>
          </a:xfrm>
          <a:prstGeom prst="rect">
            <a:avLst/>
          </a:prstGeom>
          <a:noFill/>
        </p:spPr>
        <p:txBody>
          <a:bodyPr wrap="square" rtlCol="0">
            <a:spAutoFit/>
          </a:bodyPr>
          <a:lstStyle/>
          <a:p>
            <a:r>
              <a:rPr lang="en-US" sz="1200" dirty="0"/>
              <a:t>Generation 2</a:t>
            </a:r>
          </a:p>
        </p:txBody>
      </p:sp>
      <p:sp>
        <p:nvSpPr>
          <p:cNvPr id="24" name="TextBox 23">
            <a:extLst>
              <a:ext uri="{FF2B5EF4-FFF2-40B4-BE49-F238E27FC236}">
                <a16:creationId xmlns:a16="http://schemas.microsoft.com/office/drawing/2014/main" id="{C0572EFE-D9FF-7542-92B7-7E0DA3B0DA7B}"/>
              </a:ext>
            </a:extLst>
          </p:cNvPr>
          <p:cNvSpPr txBox="1"/>
          <p:nvPr/>
        </p:nvSpPr>
        <p:spPr>
          <a:xfrm>
            <a:off x="6380566" y="4010024"/>
            <a:ext cx="1299410" cy="285250"/>
          </a:xfrm>
          <a:prstGeom prst="rect">
            <a:avLst/>
          </a:prstGeom>
          <a:noFill/>
        </p:spPr>
        <p:txBody>
          <a:bodyPr wrap="square" rtlCol="0">
            <a:spAutoFit/>
          </a:bodyPr>
          <a:lstStyle/>
          <a:p>
            <a:r>
              <a:rPr lang="en-US" sz="1200" dirty="0"/>
              <a:t>Generation 3</a:t>
            </a:r>
          </a:p>
        </p:txBody>
      </p:sp>
      <p:sp>
        <p:nvSpPr>
          <p:cNvPr id="25" name="TextBox 24">
            <a:extLst>
              <a:ext uri="{FF2B5EF4-FFF2-40B4-BE49-F238E27FC236}">
                <a16:creationId xmlns:a16="http://schemas.microsoft.com/office/drawing/2014/main" id="{7F88E6D3-6C8D-DE41-9DB1-997E210FB5BE}"/>
              </a:ext>
            </a:extLst>
          </p:cNvPr>
          <p:cNvSpPr txBox="1"/>
          <p:nvPr/>
        </p:nvSpPr>
        <p:spPr>
          <a:xfrm>
            <a:off x="9334227" y="4010024"/>
            <a:ext cx="1299410" cy="285250"/>
          </a:xfrm>
          <a:prstGeom prst="rect">
            <a:avLst/>
          </a:prstGeom>
          <a:noFill/>
        </p:spPr>
        <p:txBody>
          <a:bodyPr wrap="square" rtlCol="0">
            <a:spAutoFit/>
          </a:bodyPr>
          <a:lstStyle/>
          <a:p>
            <a:r>
              <a:rPr lang="en-US" sz="1200" dirty="0"/>
              <a:t>Generation 4</a:t>
            </a:r>
          </a:p>
        </p:txBody>
      </p:sp>
      <p:sp>
        <p:nvSpPr>
          <p:cNvPr id="26" name="TextBox 25">
            <a:extLst>
              <a:ext uri="{FF2B5EF4-FFF2-40B4-BE49-F238E27FC236}">
                <a16:creationId xmlns:a16="http://schemas.microsoft.com/office/drawing/2014/main" id="{4EC0107D-A83D-0242-9305-A606F903A4BB}"/>
              </a:ext>
            </a:extLst>
          </p:cNvPr>
          <p:cNvSpPr txBox="1"/>
          <p:nvPr/>
        </p:nvSpPr>
        <p:spPr>
          <a:xfrm>
            <a:off x="353876" y="6435247"/>
            <a:ext cx="1299410" cy="285250"/>
          </a:xfrm>
          <a:prstGeom prst="rect">
            <a:avLst/>
          </a:prstGeom>
          <a:noFill/>
        </p:spPr>
        <p:txBody>
          <a:bodyPr wrap="square" rtlCol="0">
            <a:spAutoFit/>
          </a:bodyPr>
          <a:lstStyle/>
          <a:p>
            <a:r>
              <a:rPr lang="en-US" sz="1200" dirty="0"/>
              <a:t>Generation 5</a:t>
            </a:r>
          </a:p>
        </p:txBody>
      </p:sp>
      <p:sp>
        <p:nvSpPr>
          <p:cNvPr id="27" name="TextBox 26">
            <a:extLst>
              <a:ext uri="{FF2B5EF4-FFF2-40B4-BE49-F238E27FC236}">
                <a16:creationId xmlns:a16="http://schemas.microsoft.com/office/drawing/2014/main" id="{67BF1EE5-BBCB-C940-B758-D0C2583FD18B}"/>
              </a:ext>
            </a:extLst>
          </p:cNvPr>
          <p:cNvSpPr txBox="1"/>
          <p:nvPr/>
        </p:nvSpPr>
        <p:spPr>
          <a:xfrm>
            <a:off x="3356245" y="6434372"/>
            <a:ext cx="1299410" cy="285250"/>
          </a:xfrm>
          <a:prstGeom prst="rect">
            <a:avLst/>
          </a:prstGeom>
          <a:noFill/>
        </p:spPr>
        <p:txBody>
          <a:bodyPr wrap="square" rtlCol="0">
            <a:spAutoFit/>
          </a:bodyPr>
          <a:lstStyle/>
          <a:p>
            <a:r>
              <a:rPr lang="en-US" sz="1200" dirty="0"/>
              <a:t>Generation 6</a:t>
            </a:r>
          </a:p>
        </p:txBody>
      </p:sp>
      <p:sp>
        <p:nvSpPr>
          <p:cNvPr id="28" name="TextBox 27">
            <a:extLst>
              <a:ext uri="{FF2B5EF4-FFF2-40B4-BE49-F238E27FC236}">
                <a16:creationId xmlns:a16="http://schemas.microsoft.com/office/drawing/2014/main" id="{B076CA5C-25FD-1D4D-84B4-6A962E62A628}"/>
              </a:ext>
            </a:extLst>
          </p:cNvPr>
          <p:cNvSpPr txBox="1"/>
          <p:nvPr/>
        </p:nvSpPr>
        <p:spPr>
          <a:xfrm>
            <a:off x="6472989" y="6434372"/>
            <a:ext cx="1299410" cy="285250"/>
          </a:xfrm>
          <a:prstGeom prst="rect">
            <a:avLst/>
          </a:prstGeom>
          <a:noFill/>
        </p:spPr>
        <p:txBody>
          <a:bodyPr wrap="square" rtlCol="0">
            <a:spAutoFit/>
          </a:bodyPr>
          <a:lstStyle/>
          <a:p>
            <a:r>
              <a:rPr lang="en-US" sz="1200" dirty="0"/>
              <a:t>Generation 7</a:t>
            </a:r>
          </a:p>
        </p:txBody>
      </p:sp>
      <p:sp>
        <p:nvSpPr>
          <p:cNvPr id="29" name="TextBox 28">
            <a:extLst>
              <a:ext uri="{FF2B5EF4-FFF2-40B4-BE49-F238E27FC236}">
                <a16:creationId xmlns:a16="http://schemas.microsoft.com/office/drawing/2014/main" id="{627776A7-D434-674E-BEAA-A855A571995A}"/>
              </a:ext>
            </a:extLst>
          </p:cNvPr>
          <p:cNvSpPr txBox="1"/>
          <p:nvPr/>
        </p:nvSpPr>
        <p:spPr>
          <a:xfrm>
            <a:off x="9353330" y="6434372"/>
            <a:ext cx="1299410" cy="285250"/>
          </a:xfrm>
          <a:prstGeom prst="rect">
            <a:avLst/>
          </a:prstGeom>
          <a:noFill/>
        </p:spPr>
        <p:txBody>
          <a:bodyPr wrap="square" rtlCol="0">
            <a:spAutoFit/>
          </a:bodyPr>
          <a:lstStyle/>
          <a:p>
            <a:r>
              <a:rPr lang="en-US" sz="1200" dirty="0"/>
              <a:t>Generation 8</a:t>
            </a:r>
          </a:p>
        </p:txBody>
      </p:sp>
    </p:spTree>
    <p:extLst>
      <p:ext uri="{BB962C8B-B14F-4D97-AF65-F5344CB8AC3E}">
        <p14:creationId xmlns:p14="http://schemas.microsoft.com/office/powerpoint/2010/main" val="262443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9F06E-A91C-6149-A1D4-E6156418C6C4}"/>
              </a:ext>
            </a:extLst>
          </p:cNvPr>
          <p:cNvSpPr>
            <a:spLocks noGrp="1"/>
          </p:cNvSpPr>
          <p:nvPr>
            <p:ph type="title"/>
          </p:nvPr>
        </p:nvSpPr>
        <p:spPr>
          <a:xfrm>
            <a:off x="0" y="466343"/>
            <a:ext cx="10908792" cy="1362113"/>
          </a:xfrm>
        </p:spPr>
        <p:txBody>
          <a:bodyPr/>
          <a:lstStyle/>
          <a:p>
            <a:r>
              <a:rPr lang="en-US" altLang="zh-CN" sz="3200" dirty="0"/>
              <a:t>Biometric Adversary Framework</a:t>
            </a:r>
            <a:endParaRPr lang="en-US" dirty="0"/>
          </a:p>
        </p:txBody>
      </p:sp>
      <p:pic>
        <p:nvPicPr>
          <p:cNvPr id="5" name="Picture 4">
            <a:extLst>
              <a:ext uri="{FF2B5EF4-FFF2-40B4-BE49-F238E27FC236}">
                <a16:creationId xmlns:a16="http://schemas.microsoft.com/office/drawing/2014/main" id="{A27AF078-8574-5B44-87E0-D96A6EE61FC9}"/>
              </a:ext>
            </a:extLst>
          </p:cNvPr>
          <p:cNvPicPr/>
          <p:nvPr/>
        </p:nvPicPr>
        <p:blipFill>
          <a:blip r:embed="rId2">
            <a:extLst>
              <a:ext uri="{28A0092B-C50C-407E-A947-70E740481C1C}">
                <a14:useLocalDpi xmlns:a14="http://schemas.microsoft.com/office/drawing/2010/main" val="0"/>
              </a:ext>
            </a:extLst>
          </a:blip>
          <a:stretch>
            <a:fillRect/>
          </a:stretch>
        </p:blipFill>
        <p:spPr>
          <a:xfrm>
            <a:off x="408306" y="2043696"/>
            <a:ext cx="4644958" cy="4128503"/>
          </a:xfrm>
          <a:prstGeom prst="rect">
            <a:avLst/>
          </a:prstGeom>
        </p:spPr>
      </p:pic>
      <p:pic>
        <p:nvPicPr>
          <p:cNvPr id="6" name="Picture 5">
            <a:extLst>
              <a:ext uri="{FF2B5EF4-FFF2-40B4-BE49-F238E27FC236}">
                <a16:creationId xmlns:a16="http://schemas.microsoft.com/office/drawing/2014/main" id="{8F3A757D-BE37-6348-97EB-77D55CAAB977}"/>
              </a:ext>
            </a:extLst>
          </p:cNvPr>
          <p:cNvPicPr/>
          <p:nvPr/>
        </p:nvPicPr>
        <p:blipFill>
          <a:blip r:embed="rId3">
            <a:extLst>
              <a:ext uri="{28A0092B-C50C-407E-A947-70E740481C1C}">
                <a14:useLocalDpi xmlns:a14="http://schemas.microsoft.com/office/drawing/2010/main" val="0"/>
              </a:ext>
            </a:extLst>
          </a:blip>
          <a:stretch>
            <a:fillRect/>
          </a:stretch>
        </p:blipFill>
        <p:spPr>
          <a:xfrm>
            <a:off x="6922334" y="2043696"/>
            <a:ext cx="4327191" cy="4128503"/>
          </a:xfrm>
          <a:prstGeom prst="rect">
            <a:avLst/>
          </a:prstGeom>
        </p:spPr>
      </p:pic>
    </p:spTree>
    <p:extLst>
      <p:ext uri="{BB962C8B-B14F-4D97-AF65-F5344CB8AC3E}">
        <p14:creationId xmlns:p14="http://schemas.microsoft.com/office/powerpoint/2010/main" val="265327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A03A73-D95F-4E78-AF2B-8A4AA664DF4C}"/>
              </a:ext>
            </a:extLst>
          </p:cNvPr>
          <p:cNvSpPr txBox="1"/>
          <p:nvPr/>
        </p:nvSpPr>
        <p:spPr>
          <a:xfrm>
            <a:off x="245660" y="832514"/>
            <a:ext cx="12192000" cy="4524315"/>
          </a:xfrm>
          <a:prstGeom prst="rect">
            <a:avLst/>
          </a:prstGeom>
          <a:noFill/>
        </p:spPr>
        <p:txBody>
          <a:bodyPr wrap="square" rtlCol="0">
            <a:spAutoFit/>
          </a:bodyPr>
          <a:lstStyle/>
          <a:p>
            <a:r>
              <a:rPr lang="en-US" sz="9600" dirty="0"/>
              <a:t>			Thank You!</a:t>
            </a:r>
          </a:p>
          <a:p>
            <a:r>
              <a:rPr lang="en-US" sz="9600" dirty="0"/>
              <a:t>		   </a:t>
            </a:r>
          </a:p>
          <a:p>
            <a:r>
              <a:rPr lang="en-US" sz="9600" dirty="0"/>
              <a:t>		Any Questions?</a:t>
            </a:r>
          </a:p>
        </p:txBody>
      </p:sp>
    </p:spTree>
    <p:extLst>
      <p:ext uri="{BB962C8B-B14F-4D97-AF65-F5344CB8AC3E}">
        <p14:creationId xmlns:p14="http://schemas.microsoft.com/office/powerpoint/2010/main" val="1982437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0" y="288923"/>
            <a:ext cx="10483789" cy="1362113"/>
          </a:xfrm>
        </p:spPr>
        <p:txBody>
          <a:bodyPr/>
          <a:lstStyle/>
          <a:p>
            <a:r>
              <a:rPr lang="en-US" dirty="0"/>
              <a:t>OUTLINE: </a:t>
            </a:r>
          </a:p>
        </p:txBody>
      </p:sp>
      <p:sp>
        <p:nvSpPr>
          <p:cNvPr id="14" name="Content Placeholder 2"/>
          <p:cNvSpPr>
            <a:spLocks noGrp="1"/>
          </p:cNvSpPr>
          <p:nvPr>
            <p:ph idx="1"/>
          </p:nvPr>
        </p:nvSpPr>
        <p:spPr>
          <a:xfrm>
            <a:off x="188338" y="1896694"/>
            <a:ext cx="11786544" cy="4817257"/>
          </a:xfrm>
        </p:spPr>
        <p:txBody>
          <a:bodyPr>
            <a:noAutofit/>
          </a:bodyPr>
          <a:lstStyle/>
          <a:p>
            <a:pPr lvl="1"/>
            <a:r>
              <a:rPr lang="en-US" altLang="zh-CN" sz="2400" dirty="0"/>
              <a:t>Data Insights </a:t>
            </a:r>
          </a:p>
          <a:p>
            <a:pPr lvl="2"/>
            <a:r>
              <a:rPr lang="en-US" altLang="zh-CN" dirty="0"/>
              <a:t>Typing Speed</a:t>
            </a:r>
          </a:p>
          <a:p>
            <a:pPr lvl="2"/>
            <a:r>
              <a:rPr lang="en-US" altLang="zh-CN" dirty="0"/>
              <a:t>Correlation Analysis</a:t>
            </a:r>
          </a:p>
          <a:p>
            <a:pPr lvl="2"/>
            <a:r>
              <a:rPr lang="en-US" altLang="zh-CN" dirty="0"/>
              <a:t>Reality of Data and its Limitations</a:t>
            </a:r>
          </a:p>
          <a:p>
            <a:pPr lvl="1"/>
            <a:r>
              <a:rPr lang="en-US" altLang="zh-CN" sz="2400" dirty="0"/>
              <a:t>Keystroke Detector Analysis</a:t>
            </a:r>
          </a:p>
          <a:p>
            <a:pPr lvl="2"/>
            <a:r>
              <a:rPr lang="en-US" altLang="zh-CN" dirty="0"/>
              <a:t>Manhattan distance</a:t>
            </a:r>
          </a:p>
          <a:p>
            <a:pPr lvl="2"/>
            <a:r>
              <a:rPr lang="en-US" altLang="zh-CN" dirty="0"/>
              <a:t>Euclidean distance</a:t>
            </a:r>
          </a:p>
          <a:p>
            <a:pPr lvl="1"/>
            <a:r>
              <a:rPr lang="en-US" altLang="zh-CN" sz="2400" dirty="0"/>
              <a:t>Users Set Description</a:t>
            </a:r>
            <a:r>
              <a:rPr lang="en-US" altLang="zh-CN" dirty="0"/>
              <a:t>: </a:t>
            </a:r>
            <a:r>
              <a:rPr lang="en-US" altLang="zh-CN" sz="1800" dirty="0"/>
              <a:t>Wolf, Lamb, Sheep and Goat</a:t>
            </a:r>
          </a:p>
          <a:p>
            <a:pPr lvl="1">
              <a:lnSpc>
                <a:spcPct val="120000"/>
              </a:lnSpc>
            </a:pPr>
            <a:r>
              <a:rPr lang="en-US" altLang="zh-CN" sz="2400" dirty="0"/>
              <a:t>Biometric Adversary Framework</a:t>
            </a:r>
          </a:p>
          <a:p>
            <a:pPr lvl="2"/>
            <a:r>
              <a:rPr lang="en-US" altLang="zh-CN" dirty="0"/>
              <a:t>Initialization</a:t>
            </a:r>
          </a:p>
          <a:p>
            <a:pPr lvl="2"/>
            <a:r>
              <a:rPr lang="en-US" altLang="zh-CN" dirty="0"/>
              <a:t>Fitness &amp; Selection </a:t>
            </a:r>
          </a:p>
          <a:p>
            <a:pPr lvl="2"/>
            <a:r>
              <a:rPr lang="en-US" altLang="zh-CN" dirty="0"/>
              <a:t>Crossover</a:t>
            </a:r>
          </a:p>
          <a:p>
            <a:pPr lvl="2"/>
            <a:r>
              <a:rPr lang="en-US" altLang="zh-CN" dirty="0"/>
              <a:t>Mutation</a:t>
            </a:r>
          </a:p>
          <a:p>
            <a:pPr lvl="2"/>
            <a:r>
              <a:rPr lang="en-US" altLang="zh-CN" dirty="0"/>
              <a:t>Termination</a:t>
            </a:r>
          </a:p>
          <a:p>
            <a:pPr lvl="2"/>
            <a:endParaRPr lang="en-US" altLang="zh-CN" dirty="0"/>
          </a:p>
          <a:p>
            <a:pPr marL="457200" lvl="1" indent="0">
              <a:lnSpc>
                <a:spcPct val="120000"/>
              </a:lnSpc>
              <a:buNone/>
            </a:pPr>
            <a:endParaRPr lang="en-US" altLang="zh-CN" sz="2400" dirty="0"/>
          </a:p>
          <a:p>
            <a:pPr lvl="1">
              <a:lnSpc>
                <a:spcPct val="120000"/>
              </a:lnSpc>
            </a:pPr>
            <a:endParaRPr lang="en-US" b="1" dirty="0"/>
          </a:p>
          <a:p>
            <a:pPr marL="457200" lvl="1" indent="0">
              <a:buNone/>
            </a:pPr>
            <a:endParaRPr lang="en-US" sz="2400" dirty="0"/>
          </a:p>
          <a:p>
            <a:endParaRPr lang="en-US" altLang="zh-CN" sz="2000" dirty="0"/>
          </a:p>
        </p:txBody>
      </p:sp>
      <p:sp>
        <p:nvSpPr>
          <p:cNvPr id="2" name="TextBox 1">
            <a:extLst>
              <a:ext uri="{FF2B5EF4-FFF2-40B4-BE49-F238E27FC236}">
                <a16:creationId xmlns:a16="http://schemas.microsoft.com/office/drawing/2014/main" id="{A8D53E72-FE14-0746-8600-6162C1F59368}"/>
              </a:ext>
            </a:extLst>
          </p:cNvPr>
          <p:cNvSpPr txBox="1"/>
          <p:nvPr/>
        </p:nvSpPr>
        <p:spPr>
          <a:xfrm>
            <a:off x="9452758" y="438199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9F18C-2D01-48F5-8585-60A0F70CDB7B}"/>
              </a:ext>
            </a:extLst>
          </p:cNvPr>
          <p:cNvSpPr>
            <a:spLocks noGrp="1"/>
          </p:cNvSpPr>
          <p:nvPr>
            <p:ph type="title"/>
          </p:nvPr>
        </p:nvSpPr>
        <p:spPr>
          <a:xfrm>
            <a:off x="0" y="376191"/>
            <a:ext cx="9628632" cy="1362113"/>
          </a:xfrm>
        </p:spPr>
        <p:txBody>
          <a:bodyPr/>
          <a:lstStyle/>
          <a:p>
            <a:r>
              <a:rPr lang="en-US" dirty="0"/>
              <a:t> </a:t>
            </a:r>
            <a:r>
              <a:rPr lang="en-US" sz="3200" dirty="0"/>
              <a:t>DATA INSIGHTS</a:t>
            </a:r>
          </a:p>
        </p:txBody>
      </p:sp>
      <p:sp>
        <p:nvSpPr>
          <p:cNvPr id="3" name="TextBox 2">
            <a:extLst>
              <a:ext uri="{FF2B5EF4-FFF2-40B4-BE49-F238E27FC236}">
                <a16:creationId xmlns:a16="http://schemas.microsoft.com/office/drawing/2014/main" id="{920FB33B-918E-4D75-99FF-74E5A43673E7}"/>
              </a:ext>
            </a:extLst>
          </p:cNvPr>
          <p:cNvSpPr txBox="1"/>
          <p:nvPr/>
        </p:nvSpPr>
        <p:spPr>
          <a:xfrm>
            <a:off x="0" y="1965278"/>
            <a:ext cx="12192000" cy="5509200"/>
          </a:xfrm>
          <a:prstGeom prst="rect">
            <a:avLst/>
          </a:prstGeom>
          <a:noFill/>
        </p:spPr>
        <p:txBody>
          <a:bodyPr wrap="square" rtlCol="0">
            <a:spAutoFit/>
          </a:bodyPr>
          <a:lstStyle/>
          <a:p>
            <a:pPr marL="285750" lvl="0" indent="-285750">
              <a:buFont typeface="Wingdings" pitchFamily="2" charset="2"/>
              <a:buChar char="Ø"/>
            </a:pPr>
            <a:r>
              <a:rPr lang="en-CA" sz="2000" b="1" dirty="0">
                <a:solidFill>
                  <a:schemeClr val="accent3">
                    <a:lumMod val="50000"/>
                  </a:schemeClr>
                </a:solidFill>
              </a:rPr>
              <a:t>Typing Speed </a:t>
            </a:r>
            <a:r>
              <a:rPr lang="en-US" sz="2400" b="1" dirty="0">
                <a:solidFill>
                  <a:schemeClr val="accent3">
                    <a:lumMod val="50000"/>
                  </a:schemeClr>
                </a:solidFill>
              </a:rPr>
              <a:t>:</a:t>
            </a:r>
          </a:p>
          <a:p>
            <a:pPr marL="285750" lvl="0" indent="-285750">
              <a:buFont typeface="Arial" panose="020B0604020202020204" pitchFamily="34" charset="0"/>
              <a:buChar char="•"/>
            </a:pPr>
            <a:r>
              <a:rPr lang="en-CA" sz="2000" dirty="0"/>
              <a:t>First, dataset is grouped and summed on the basis of subject and session Index.</a:t>
            </a:r>
          </a:p>
          <a:p>
            <a:pPr marL="285750" indent="-285750">
              <a:buFont typeface="Arial" panose="020B0604020202020204" pitchFamily="34" charset="0"/>
              <a:buChar char="•"/>
            </a:pPr>
            <a:r>
              <a:rPr lang="en-CA" sz="2000" dirty="0"/>
              <a:t>Second, combine </a:t>
            </a:r>
            <a:r>
              <a:rPr lang="en-CA" sz="2000" i="1" dirty="0"/>
              <a:t>hold</a:t>
            </a:r>
            <a:r>
              <a:rPr lang="en-CA" sz="2000" dirty="0"/>
              <a:t> and </a:t>
            </a:r>
            <a:r>
              <a:rPr lang="en-CA" sz="2000" i="1" dirty="0"/>
              <a:t>up-down</a:t>
            </a:r>
            <a:r>
              <a:rPr lang="en-CA" sz="2000" dirty="0"/>
              <a:t> key values of each subject and session in a single keystroke (31 columns).</a:t>
            </a:r>
          </a:p>
          <a:p>
            <a:pPr marL="285750" indent="-285750">
              <a:buFont typeface="Arial" panose="020B0604020202020204" pitchFamily="34" charset="0"/>
              <a:buChar char="•"/>
            </a:pPr>
            <a:r>
              <a:rPr lang="en-CA" sz="2000" dirty="0"/>
              <a:t>Finally, computing speed of each user by cumulating average time of key values of each session</a:t>
            </a:r>
            <a:r>
              <a:rPr lang="en-CA" dirty="0"/>
              <a:t>.</a:t>
            </a:r>
          </a:p>
          <a:p>
            <a:pPr marL="342900" indent="-342900">
              <a:buFont typeface="Wingdings" pitchFamily="2" charset="2"/>
              <a:buChar char="Ø"/>
            </a:pPr>
            <a:r>
              <a:rPr lang="en-CA" sz="2000" b="1" dirty="0">
                <a:solidFill>
                  <a:schemeClr val="accent3">
                    <a:lumMod val="50000"/>
                  </a:schemeClr>
                </a:solidFill>
              </a:rPr>
              <a:t>Correlation Analysis</a:t>
            </a:r>
            <a:r>
              <a:rPr lang="en-CA" sz="2400" b="1" dirty="0">
                <a:solidFill>
                  <a:schemeClr val="accent3">
                    <a:lumMod val="50000"/>
                  </a:schemeClr>
                </a:solidFill>
              </a:rPr>
              <a:t>: </a:t>
            </a:r>
            <a:r>
              <a:rPr lang="en-US" dirty="0"/>
              <a:t>If </a:t>
            </a:r>
            <a:r>
              <a:rPr lang="en-US" i="1" dirty="0"/>
              <a:t>h. period </a:t>
            </a:r>
            <a:r>
              <a:rPr lang="en-US" dirty="0"/>
              <a:t>key is typed so fast it is observed that user takes time to enter the next key and the correlation value is negative. However, if correlation is close to 1 then both the keys are relative to each other.</a:t>
            </a:r>
            <a:r>
              <a:rPr lang="en-CA" sz="2400" dirty="0"/>
              <a:t> </a:t>
            </a:r>
            <a:endParaRPr lang="en-US" sz="2400" b="1" dirty="0">
              <a:solidFill>
                <a:schemeClr val="accent3">
                  <a:lumMod val="50000"/>
                </a:schemeClr>
              </a:solidFill>
            </a:endParaRPr>
          </a:p>
          <a:p>
            <a:endParaRPr lang="en-US" sz="2000" dirty="0">
              <a:solidFill>
                <a:schemeClr val="accent3">
                  <a:lumMod val="50000"/>
                </a:schemeClr>
              </a:solidFill>
            </a:endParaRPr>
          </a:p>
          <a:p>
            <a:r>
              <a:rPr lang="en-US" sz="2000" dirty="0">
                <a:solidFill>
                  <a:schemeClr val="accent3">
                    <a:lumMod val="50000"/>
                  </a:schemeClr>
                </a:solidFill>
              </a:rPr>
              <a:t> </a:t>
            </a: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a:p>
            <a:endParaRPr lang="en-US" sz="2000" dirty="0">
              <a:solidFill>
                <a:schemeClr val="accent3">
                  <a:lumMod val="50000"/>
                </a:schemeClr>
              </a:solidFill>
            </a:endParaRPr>
          </a:p>
        </p:txBody>
      </p:sp>
      <p:pic>
        <p:nvPicPr>
          <p:cNvPr id="6" name="Picture 5" descr="A screenshot of a cell phone&#10;&#10;Description automatically generated">
            <a:extLst>
              <a:ext uri="{FF2B5EF4-FFF2-40B4-BE49-F238E27FC236}">
                <a16:creationId xmlns:a16="http://schemas.microsoft.com/office/drawing/2014/main" id="{027C6F94-803A-BE46-B463-9F51F845CA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6463" y="4182191"/>
            <a:ext cx="3525253" cy="2553623"/>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A5431FE9-4D46-5547-BEF9-FD95BD486C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639" y="4182193"/>
            <a:ext cx="6346106" cy="2553622"/>
          </a:xfrm>
          <a:prstGeom prst="rect">
            <a:avLst/>
          </a:prstGeom>
        </p:spPr>
      </p:pic>
    </p:spTree>
    <p:extLst>
      <p:ext uri="{BB962C8B-B14F-4D97-AF65-F5344CB8AC3E}">
        <p14:creationId xmlns:p14="http://schemas.microsoft.com/office/powerpoint/2010/main" val="26499167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140BF-AB89-428C-8F4A-F1994EEF6908}"/>
              </a:ext>
            </a:extLst>
          </p:cNvPr>
          <p:cNvSpPr>
            <a:spLocks noGrp="1"/>
          </p:cNvSpPr>
          <p:nvPr>
            <p:ph type="title"/>
          </p:nvPr>
        </p:nvSpPr>
        <p:spPr>
          <a:xfrm>
            <a:off x="-1" y="479595"/>
            <a:ext cx="12191999" cy="1362113"/>
          </a:xfrm>
        </p:spPr>
        <p:txBody>
          <a:bodyPr>
            <a:normAutofit/>
          </a:bodyPr>
          <a:lstStyle/>
          <a:p>
            <a:r>
              <a:rPr lang="en-US" sz="3200" dirty="0"/>
              <a:t>DATA INSIGHTS</a:t>
            </a:r>
          </a:p>
        </p:txBody>
      </p:sp>
      <p:sp>
        <p:nvSpPr>
          <p:cNvPr id="3" name="Rectangle 2">
            <a:extLst>
              <a:ext uri="{FF2B5EF4-FFF2-40B4-BE49-F238E27FC236}">
                <a16:creationId xmlns:a16="http://schemas.microsoft.com/office/drawing/2014/main" id="{1DAD5716-6378-4DC3-8FE7-9A7EF63D6E21}"/>
              </a:ext>
            </a:extLst>
          </p:cNvPr>
          <p:cNvSpPr/>
          <p:nvPr/>
        </p:nvSpPr>
        <p:spPr>
          <a:xfrm>
            <a:off x="0" y="1992589"/>
            <a:ext cx="12192000" cy="4616648"/>
          </a:xfrm>
          <a:prstGeom prst="rect">
            <a:avLst/>
          </a:prstGeom>
        </p:spPr>
        <p:txBody>
          <a:bodyPr wrap="square">
            <a:spAutoFit/>
          </a:bodyPr>
          <a:lstStyle/>
          <a:p>
            <a:pPr marL="285750" indent="-285750">
              <a:buFont typeface="Wingdings" pitchFamily="2" charset="2"/>
              <a:buChar char="Ø"/>
            </a:pPr>
            <a:r>
              <a:rPr lang="en-CA" sz="2000" b="1" dirty="0"/>
              <a:t>How Realistic Is the Data ?</a:t>
            </a:r>
          </a:p>
          <a:p>
            <a:endParaRPr lang="en-CA" sz="2000" b="1" dirty="0"/>
          </a:p>
          <a:p>
            <a:pPr marL="285750" lvl="0" indent="-285750" algn="just">
              <a:buFont typeface="Arial" panose="020B0604020202020204" pitchFamily="34" charset="0"/>
              <a:buChar char="•"/>
            </a:pPr>
            <a:r>
              <a:rPr lang="en-US" dirty="0"/>
              <a:t>Sometimes user’s mood can affect the typing behavior which is not considered in the dataset. </a:t>
            </a:r>
          </a:p>
          <a:p>
            <a:pPr marL="285750" lvl="0" indent="-285750" algn="just">
              <a:buFont typeface="Arial" panose="020B0604020202020204" pitchFamily="34" charset="0"/>
              <a:buChar char="•"/>
            </a:pPr>
            <a:r>
              <a:rPr lang="en-US" dirty="0"/>
              <a:t>Diversification of data on the basis of gender, age and nationality is not taken into consideration.</a:t>
            </a:r>
            <a:endParaRPr lang="en-CA" dirty="0"/>
          </a:p>
          <a:p>
            <a:pPr marL="285750" indent="-285750" algn="just">
              <a:buFont typeface="Arial" panose="020B0604020202020204" pitchFamily="34" charset="0"/>
              <a:buChar char="•"/>
            </a:pPr>
            <a:r>
              <a:rPr lang="en-US" dirty="0"/>
              <a:t>Dataset collector has ignored typological errors and because of this user has to retype the password therefore in reality while typing password users definitely make significant errors which may affect the behavior analysis.</a:t>
            </a:r>
            <a:r>
              <a:rPr lang="en-CA" dirty="0"/>
              <a:t> </a:t>
            </a:r>
          </a:p>
          <a:p>
            <a:endParaRPr lang="en-US" b="1" dirty="0"/>
          </a:p>
          <a:p>
            <a:pPr marL="285750" indent="-285750">
              <a:buFont typeface="Wingdings" pitchFamily="2" charset="2"/>
              <a:buChar char="Ø"/>
            </a:pPr>
            <a:r>
              <a:rPr lang="en-US" sz="2000" b="1" dirty="0"/>
              <a:t>Limitations</a:t>
            </a:r>
            <a:r>
              <a:rPr lang="en-US" b="1" dirty="0"/>
              <a:t>:</a:t>
            </a:r>
          </a:p>
          <a:p>
            <a:endParaRPr lang="en-US" b="1" dirty="0"/>
          </a:p>
          <a:p>
            <a:pPr marL="285750" indent="-285750" algn="just">
              <a:buFont typeface="Arial" panose="020B0604020202020204" pitchFamily="34" charset="0"/>
              <a:buChar char="•"/>
            </a:pPr>
            <a:r>
              <a:rPr lang="en-CA" dirty="0"/>
              <a:t>Firstly, typing patterns can be inconsistent like cramped muscles and sweaty hands can change a person’s typing pattern.</a:t>
            </a:r>
          </a:p>
          <a:p>
            <a:pPr marL="285750" indent="-285750" algn="just">
              <a:buFont typeface="Arial" panose="020B0604020202020204" pitchFamily="34" charset="0"/>
              <a:buChar char="•"/>
            </a:pPr>
            <a:r>
              <a:rPr lang="en-CA" dirty="0"/>
              <a:t>Low Accuracy: Due to the variations in typing rhythm that caused by external factors such as injury, fatigue, or distraction.</a:t>
            </a:r>
          </a:p>
          <a:p>
            <a:pPr marL="285750" indent="-285750" algn="just">
              <a:buFont typeface="Arial" panose="020B0604020202020204" pitchFamily="34" charset="0"/>
              <a:buChar char="•"/>
            </a:pPr>
            <a:r>
              <a:rPr lang="en-CA" dirty="0"/>
              <a:t>Lower Permanence: Typing pattern of a user gradually changes as can be noticed in each 50 repetitions, maturing typing proficiency can also be a factor of variations in speed of different users, adaptation to input devices, and other environmental factors (geographic implications).</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CA" dirty="0"/>
          </a:p>
        </p:txBody>
      </p:sp>
    </p:spTree>
    <p:extLst>
      <p:ext uri="{BB962C8B-B14F-4D97-AF65-F5344CB8AC3E}">
        <p14:creationId xmlns:p14="http://schemas.microsoft.com/office/powerpoint/2010/main" val="2404609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26BA-681E-449A-B81F-72EF60775B7A}"/>
              </a:ext>
            </a:extLst>
          </p:cNvPr>
          <p:cNvSpPr>
            <a:spLocks noGrp="1"/>
          </p:cNvSpPr>
          <p:nvPr>
            <p:ph type="title"/>
          </p:nvPr>
        </p:nvSpPr>
        <p:spPr>
          <a:xfrm>
            <a:off x="0" y="453091"/>
            <a:ext cx="12192000" cy="1362113"/>
          </a:xfrm>
        </p:spPr>
        <p:txBody>
          <a:bodyPr>
            <a:normAutofit/>
          </a:bodyPr>
          <a:lstStyle/>
          <a:p>
            <a:r>
              <a:rPr lang="en-US" sz="3200" dirty="0"/>
              <a:t>KEYSTROKE DETECTOR ANALYSIS </a:t>
            </a:r>
          </a:p>
        </p:txBody>
      </p:sp>
      <p:sp>
        <p:nvSpPr>
          <p:cNvPr id="4" name="TextBox 3">
            <a:extLst>
              <a:ext uri="{FF2B5EF4-FFF2-40B4-BE49-F238E27FC236}">
                <a16:creationId xmlns:a16="http://schemas.microsoft.com/office/drawing/2014/main" id="{22B212C4-B2C0-45C8-B0BC-112052B8DEFD}"/>
              </a:ext>
            </a:extLst>
          </p:cNvPr>
          <p:cNvSpPr txBox="1"/>
          <p:nvPr/>
        </p:nvSpPr>
        <p:spPr>
          <a:xfrm>
            <a:off x="0" y="1815204"/>
            <a:ext cx="12046226" cy="5170646"/>
          </a:xfrm>
          <a:prstGeom prst="rect">
            <a:avLst/>
          </a:prstGeom>
          <a:noFill/>
        </p:spPr>
        <p:txBody>
          <a:bodyPr wrap="square" rtlCol="0">
            <a:spAutoFit/>
          </a:bodyPr>
          <a:lstStyle/>
          <a:p>
            <a:pPr marL="285750" indent="-285750">
              <a:lnSpc>
                <a:spcPct val="150000"/>
              </a:lnSpc>
              <a:buFont typeface="Wingdings" pitchFamily="2" charset="2"/>
              <a:buChar char="v"/>
            </a:pPr>
            <a:r>
              <a:rPr lang="en-CA" sz="2000" b="1" dirty="0"/>
              <a:t>Steps:</a:t>
            </a:r>
          </a:p>
          <a:p>
            <a:pPr marL="285750" lvl="0" indent="-285750">
              <a:buFont typeface="Wingdings" pitchFamily="2" charset="2"/>
              <a:buChar char="Ø"/>
            </a:pPr>
            <a:r>
              <a:rPr lang="en-CA" sz="1600" dirty="0"/>
              <a:t>We consider first user as genuine and rest as imposters in which genuine user's first 200-time vectors are used for training and next 200 as test samples.</a:t>
            </a:r>
          </a:p>
          <a:p>
            <a:pPr marL="285750" lvl="0" indent="-285750">
              <a:buFont typeface="Wingdings" pitchFamily="2" charset="2"/>
              <a:buChar char="Ø"/>
            </a:pPr>
            <a:r>
              <a:rPr lang="en-CA" sz="1600" dirty="0"/>
              <a:t>Next step, detector will take 10 keystroke login samples per user and generate keystroke signature for this user in which imposter set (500 records, 10 per imposter, 50 imposters in all).</a:t>
            </a:r>
          </a:p>
          <a:p>
            <a:pPr marL="285750" lvl="0" indent="-285750">
              <a:buFont typeface="Wingdings" pitchFamily="2" charset="2"/>
              <a:buChar char="Ø"/>
            </a:pPr>
            <a:r>
              <a:rPr lang="en-CA" sz="1600" dirty="0"/>
              <a:t>In next step, data will be trained and their mean and std vector are calculated and outliers will be removed by taking into account deviations in typing habits. </a:t>
            </a:r>
          </a:p>
          <a:p>
            <a:pPr marL="285750" lvl="0" indent="-285750">
              <a:buFont typeface="Wingdings" pitchFamily="2" charset="2"/>
              <a:buChar char="Ø"/>
            </a:pPr>
            <a:r>
              <a:rPr lang="en-CA" sz="1600" dirty="0"/>
              <a:t>To reject the outliers first Euclidean and Manhattan distance between training and mean vector is calculated and any vector whose distance is greater than 3 times the standard vector.</a:t>
            </a:r>
          </a:p>
          <a:p>
            <a:pPr marL="285750" indent="-285750">
              <a:buFont typeface="Wingdings" pitchFamily="2" charset="2"/>
              <a:buChar char="Ø"/>
            </a:pPr>
            <a:r>
              <a:rPr lang="en-CA" sz="1600" dirty="0"/>
              <a:t>Pass the test samples, imposter set and results of training function i.e. mean and std values into testing function, it will calculate the Euclidean and Manhattan distance between test sample and mean vector.</a:t>
            </a:r>
          </a:p>
          <a:p>
            <a:pPr marL="285750" lvl="0" indent="-285750">
              <a:buFont typeface="Wingdings" pitchFamily="2" charset="2"/>
              <a:buChar char="Ø"/>
            </a:pPr>
            <a:endParaRPr lang="en-CA" dirty="0"/>
          </a:p>
          <a:p>
            <a:pPr lvl="0"/>
            <a:endParaRPr lang="en-CA" dirty="0"/>
          </a:p>
          <a:p>
            <a:pPr>
              <a:lnSpc>
                <a:spcPct val="150000"/>
              </a:lnSpc>
            </a:pPr>
            <a:endParaRPr lang="en-US" dirty="0"/>
          </a:p>
          <a:p>
            <a:endParaRPr lang="en-US" dirty="0"/>
          </a:p>
          <a:p>
            <a:endParaRPr lang="en-US" dirty="0"/>
          </a:p>
          <a:p>
            <a:endParaRPr lang="en-US" dirty="0"/>
          </a:p>
          <a:p>
            <a:endParaRPr lang="en-US" dirty="0"/>
          </a:p>
        </p:txBody>
      </p:sp>
      <p:pic>
        <p:nvPicPr>
          <p:cNvPr id="12" name="Picture 11" descr="A screenshot of a cell phone&#10;&#10;Description automatically generated">
            <a:extLst>
              <a:ext uri="{FF2B5EF4-FFF2-40B4-BE49-F238E27FC236}">
                <a16:creationId xmlns:a16="http://schemas.microsoft.com/office/drawing/2014/main" id="{715C4126-CD34-1042-A18A-FEE642B65C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817" y="4867342"/>
            <a:ext cx="5015125" cy="1774090"/>
          </a:xfrm>
          <a:prstGeom prst="rect">
            <a:avLst/>
          </a:prstGeom>
        </p:spPr>
      </p:pic>
      <p:pic>
        <p:nvPicPr>
          <p:cNvPr id="14" name="Picture 13" descr="A screenshot of a cell phone&#10;&#10;Description automatically generated">
            <a:extLst>
              <a:ext uri="{FF2B5EF4-FFF2-40B4-BE49-F238E27FC236}">
                <a16:creationId xmlns:a16="http://schemas.microsoft.com/office/drawing/2014/main" id="{A1E6C07B-23BE-F344-B0B0-430A24C1A8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2840" y="4867342"/>
            <a:ext cx="5289897" cy="1774090"/>
          </a:xfrm>
          <a:prstGeom prst="rect">
            <a:avLst/>
          </a:prstGeom>
        </p:spPr>
      </p:pic>
    </p:spTree>
    <p:extLst>
      <p:ext uri="{BB962C8B-B14F-4D97-AF65-F5344CB8AC3E}">
        <p14:creationId xmlns:p14="http://schemas.microsoft.com/office/powerpoint/2010/main" val="1769196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E3264-823F-4359-B574-8F30E2552C42}"/>
              </a:ext>
            </a:extLst>
          </p:cNvPr>
          <p:cNvSpPr>
            <a:spLocks noGrp="1"/>
          </p:cNvSpPr>
          <p:nvPr>
            <p:ph type="title"/>
          </p:nvPr>
        </p:nvSpPr>
        <p:spPr>
          <a:xfrm>
            <a:off x="0" y="466343"/>
            <a:ext cx="9628632" cy="1362113"/>
          </a:xfrm>
        </p:spPr>
        <p:txBody>
          <a:bodyPr>
            <a:normAutofit/>
          </a:bodyPr>
          <a:lstStyle/>
          <a:p>
            <a:r>
              <a:rPr lang="en-US" sz="3200" dirty="0"/>
              <a:t>KEYSTROKE DETECTOR ANALYSIS </a:t>
            </a:r>
          </a:p>
        </p:txBody>
      </p:sp>
      <p:sp>
        <p:nvSpPr>
          <p:cNvPr id="3" name="Rectangle 2">
            <a:extLst>
              <a:ext uri="{FF2B5EF4-FFF2-40B4-BE49-F238E27FC236}">
                <a16:creationId xmlns:a16="http://schemas.microsoft.com/office/drawing/2014/main" id="{57D6BE98-5911-4E98-A690-B38C5DE4C56C}"/>
              </a:ext>
            </a:extLst>
          </p:cNvPr>
          <p:cNvSpPr/>
          <p:nvPr/>
        </p:nvSpPr>
        <p:spPr>
          <a:xfrm>
            <a:off x="304799" y="1828456"/>
            <a:ext cx="11794436" cy="2957861"/>
          </a:xfrm>
          <a:prstGeom prst="rect">
            <a:avLst/>
          </a:prstGeom>
        </p:spPr>
        <p:txBody>
          <a:bodyPr wrap="square">
            <a:spAutoFit/>
          </a:bodyPr>
          <a:lstStyle/>
          <a:p>
            <a:pPr lvl="0"/>
            <a:endParaRPr lang="en-CA" dirty="0"/>
          </a:p>
          <a:p>
            <a:pPr marL="285750" lvl="0" indent="-285750">
              <a:buFont typeface="Wingdings" pitchFamily="2" charset="2"/>
              <a:buChar char="Ø"/>
            </a:pPr>
            <a:r>
              <a:rPr lang="en-CA" dirty="0"/>
              <a:t>Having obtained the scores for both kind of samples, genuine and imposter, in lists user scores and imposter scores respectively, we evaluate the equal error rate (EER) for the detector. </a:t>
            </a:r>
          </a:p>
          <a:p>
            <a:pPr marL="285750" lvl="0" indent="-285750">
              <a:buFont typeface="Wingdings" pitchFamily="2" charset="2"/>
              <a:buChar char="Ø"/>
            </a:pPr>
            <a:endParaRPr lang="en-CA" dirty="0"/>
          </a:p>
          <a:p>
            <a:pPr marL="285750" indent="-285750">
              <a:buFont typeface="Wingdings" pitchFamily="2" charset="2"/>
              <a:buChar char="Ø"/>
            </a:pPr>
            <a:r>
              <a:rPr lang="en-CA" dirty="0"/>
              <a:t>Two types of detector we have used: Hybrid Manhattan and Euclidean distance</a:t>
            </a:r>
          </a:p>
          <a:p>
            <a:pPr marL="285750" indent="-285750">
              <a:buFont typeface="Wingdings" pitchFamily="2" charset="2"/>
              <a:buChar char="Ø"/>
            </a:pPr>
            <a:endParaRPr lang="en-CA" dirty="0"/>
          </a:p>
          <a:p>
            <a:pPr marL="285750" indent="-285750">
              <a:buFont typeface="Wingdings" pitchFamily="2" charset="2"/>
              <a:buChar char="Ø"/>
            </a:pPr>
            <a:r>
              <a:rPr lang="en-CA" dirty="0"/>
              <a:t>So accuracy of Euclidean detector is 83% and Manhattan is 82% respectively. </a:t>
            </a:r>
          </a:p>
          <a:p>
            <a:endParaRPr lang="en-CA" dirty="0"/>
          </a:p>
          <a:p>
            <a:endParaRPr lang="en-CA" dirty="0"/>
          </a:p>
          <a:p>
            <a:pPr>
              <a:lnSpc>
                <a:spcPct val="150000"/>
              </a:lnSpc>
            </a:pPr>
            <a:endParaRPr lang="en-US" dirty="0"/>
          </a:p>
        </p:txBody>
      </p:sp>
      <p:pic>
        <p:nvPicPr>
          <p:cNvPr id="8" name="Picture 7">
            <a:extLst>
              <a:ext uri="{FF2B5EF4-FFF2-40B4-BE49-F238E27FC236}">
                <a16:creationId xmlns:a16="http://schemas.microsoft.com/office/drawing/2014/main" id="{05443300-54DF-9B4C-B0AB-CE860B7938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20" y="4550082"/>
            <a:ext cx="5067737" cy="1137598"/>
          </a:xfrm>
          <a:prstGeom prst="rect">
            <a:avLst/>
          </a:prstGeom>
        </p:spPr>
      </p:pic>
      <p:pic>
        <p:nvPicPr>
          <p:cNvPr id="10" name="Picture 9">
            <a:extLst>
              <a:ext uri="{FF2B5EF4-FFF2-40B4-BE49-F238E27FC236}">
                <a16:creationId xmlns:a16="http://schemas.microsoft.com/office/drawing/2014/main" id="{140CFEC2-3318-B84E-A6C4-21680D0729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3856" y="4550082"/>
            <a:ext cx="5443345" cy="1137598"/>
          </a:xfrm>
          <a:prstGeom prst="rect">
            <a:avLst/>
          </a:prstGeom>
        </p:spPr>
      </p:pic>
    </p:spTree>
    <p:extLst>
      <p:ext uri="{BB962C8B-B14F-4D97-AF65-F5344CB8AC3E}">
        <p14:creationId xmlns:p14="http://schemas.microsoft.com/office/powerpoint/2010/main" val="10720029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E3264-823F-4359-B574-8F30E2552C42}"/>
              </a:ext>
            </a:extLst>
          </p:cNvPr>
          <p:cNvSpPr>
            <a:spLocks noGrp="1"/>
          </p:cNvSpPr>
          <p:nvPr>
            <p:ph type="title"/>
          </p:nvPr>
        </p:nvSpPr>
        <p:spPr>
          <a:xfrm>
            <a:off x="0" y="466343"/>
            <a:ext cx="9628632" cy="1362113"/>
          </a:xfrm>
        </p:spPr>
        <p:txBody>
          <a:bodyPr>
            <a:normAutofit/>
          </a:bodyPr>
          <a:lstStyle/>
          <a:p>
            <a:r>
              <a:rPr lang="en-US" altLang="zh-CN" sz="3200" dirty="0"/>
              <a:t>Users Set Description ( Sheep, Wolf, Goat and Lamb)</a:t>
            </a:r>
            <a:endParaRPr lang="en-US" sz="3200" dirty="0"/>
          </a:p>
        </p:txBody>
      </p:sp>
      <p:sp>
        <p:nvSpPr>
          <p:cNvPr id="3" name="Rectangle 2">
            <a:extLst>
              <a:ext uri="{FF2B5EF4-FFF2-40B4-BE49-F238E27FC236}">
                <a16:creationId xmlns:a16="http://schemas.microsoft.com/office/drawing/2014/main" id="{57D6BE98-5911-4E98-A690-B38C5DE4C56C}"/>
              </a:ext>
            </a:extLst>
          </p:cNvPr>
          <p:cNvSpPr/>
          <p:nvPr/>
        </p:nvSpPr>
        <p:spPr>
          <a:xfrm>
            <a:off x="304799" y="1828456"/>
            <a:ext cx="11794436" cy="741870"/>
          </a:xfrm>
          <a:prstGeom prst="rect">
            <a:avLst/>
          </a:prstGeom>
        </p:spPr>
        <p:txBody>
          <a:bodyPr wrap="square">
            <a:spAutoFit/>
          </a:bodyPr>
          <a:lstStyle/>
          <a:p>
            <a:pPr lvl="0"/>
            <a:endParaRPr lang="en-CA" dirty="0"/>
          </a:p>
          <a:p>
            <a:pPr>
              <a:lnSpc>
                <a:spcPct val="150000"/>
              </a:lnSpc>
            </a:pPr>
            <a:endParaRPr lang="en-US" dirty="0"/>
          </a:p>
        </p:txBody>
      </p:sp>
      <p:graphicFrame>
        <p:nvGraphicFramePr>
          <p:cNvPr id="4" name="Table 3">
            <a:extLst>
              <a:ext uri="{FF2B5EF4-FFF2-40B4-BE49-F238E27FC236}">
                <a16:creationId xmlns:a16="http://schemas.microsoft.com/office/drawing/2014/main" id="{34BE89FB-52F3-7846-8F74-DE78611D7CB2}"/>
              </a:ext>
            </a:extLst>
          </p:cNvPr>
          <p:cNvGraphicFramePr>
            <a:graphicFrameLocks noGrp="1"/>
          </p:cNvGraphicFramePr>
          <p:nvPr>
            <p:extLst>
              <p:ext uri="{D42A27DB-BD31-4B8C-83A1-F6EECF244321}">
                <p14:modId xmlns:p14="http://schemas.microsoft.com/office/powerpoint/2010/main" val="2505601151"/>
              </p:ext>
            </p:extLst>
          </p:nvPr>
        </p:nvGraphicFramePr>
        <p:xfrm>
          <a:off x="304799" y="2317315"/>
          <a:ext cx="7160713" cy="4074341"/>
        </p:xfrm>
        <a:graphic>
          <a:graphicData uri="http://schemas.openxmlformats.org/drawingml/2006/table">
            <a:tbl>
              <a:tblPr firstRow="1" firstCol="1" bandRow="1">
                <a:tableStyleId>{3B4B98B0-60AC-42C2-AFA5-B58CD77FA1E5}</a:tableStyleId>
              </a:tblPr>
              <a:tblGrid>
                <a:gridCol w="1066520">
                  <a:extLst>
                    <a:ext uri="{9D8B030D-6E8A-4147-A177-3AD203B41FA5}">
                      <a16:colId xmlns:a16="http://schemas.microsoft.com/office/drawing/2014/main" val="4282409369"/>
                    </a:ext>
                  </a:extLst>
                </a:gridCol>
                <a:gridCol w="1279373">
                  <a:extLst>
                    <a:ext uri="{9D8B030D-6E8A-4147-A177-3AD203B41FA5}">
                      <a16:colId xmlns:a16="http://schemas.microsoft.com/office/drawing/2014/main" val="973885388"/>
                    </a:ext>
                  </a:extLst>
                </a:gridCol>
                <a:gridCol w="4814820">
                  <a:extLst>
                    <a:ext uri="{9D8B030D-6E8A-4147-A177-3AD203B41FA5}">
                      <a16:colId xmlns:a16="http://schemas.microsoft.com/office/drawing/2014/main" val="4210750579"/>
                    </a:ext>
                  </a:extLst>
                </a:gridCol>
              </a:tblGrid>
              <a:tr h="679057">
                <a:tc>
                  <a:txBody>
                    <a:bodyPr/>
                    <a:lstStyle/>
                    <a:p>
                      <a:pPr marL="457200" algn="just">
                        <a:spcAft>
                          <a:spcPts val="0"/>
                        </a:spcAft>
                      </a:pPr>
                      <a:r>
                        <a:rPr lang="en-CA" sz="1100">
                          <a:effectLst/>
                        </a:rPr>
                        <a:t>User Group</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Criteria</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dirty="0">
                          <a:effectLst/>
                        </a:rPr>
                        <a:t>Description</a:t>
                      </a:r>
                      <a:endParaRPr lang="en-CA"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679388542"/>
                  </a:ext>
                </a:extLst>
              </a:tr>
              <a:tr h="452704">
                <a:tc>
                  <a:txBody>
                    <a:bodyPr/>
                    <a:lstStyle/>
                    <a:p>
                      <a:pPr marL="457200" algn="just">
                        <a:spcAft>
                          <a:spcPts val="0"/>
                        </a:spcAft>
                      </a:pPr>
                      <a:r>
                        <a:rPr lang="en-CA" sz="1100">
                          <a:effectLst/>
                        </a:rPr>
                        <a:t>Sheep</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TPR &gt;= 0.85</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If genuine users are able to login correctly (true positive rate must be high)</a:t>
                      </a:r>
                      <a:endParaRPr lang="en-CA"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87701907"/>
                  </a:ext>
                </a:extLst>
              </a:tr>
              <a:tr h="679057">
                <a:tc>
                  <a:txBody>
                    <a:bodyPr/>
                    <a:lstStyle/>
                    <a:p>
                      <a:pPr marL="457200" algn="just">
                        <a:spcAft>
                          <a:spcPts val="0"/>
                        </a:spcAft>
                      </a:pPr>
                      <a:r>
                        <a:rPr lang="en-CA" sz="1100">
                          <a:effectLst/>
                        </a:rPr>
                        <a:t>Goat</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Missrate &gt;= 0.85</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dirty="0">
                          <a:effectLst/>
                        </a:rPr>
                        <a:t>User who are prone to false reject or wrongly considered as imposters i.e. miss rates (1-tpr) must be high</a:t>
                      </a:r>
                      <a:endParaRPr lang="en-CA"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462315624"/>
                  </a:ext>
                </a:extLst>
              </a:tr>
              <a:tr h="1131762">
                <a:tc>
                  <a:txBody>
                    <a:bodyPr/>
                    <a:lstStyle/>
                    <a:p>
                      <a:pPr marL="457200" algn="just">
                        <a:spcAft>
                          <a:spcPts val="0"/>
                        </a:spcAft>
                      </a:pPr>
                      <a:r>
                        <a:rPr lang="en-CA" sz="1100">
                          <a:effectLst/>
                        </a:rPr>
                        <a:t>Lamb</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FAR &gt; 0.45 AND FAR&lt;= 0.85</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dirty="0">
                          <a:effectLst/>
                        </a:rPr>
                        <a:t>If false acceptance rate is low means the genuine users are easily imitated.</a:t>
                      </a:r>
                      <a:endParaRPr lang="en-CA" sz="1200" dirty="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3877089027"/>
                  </a:ext>
                </a:extLst>
              </a:tr>
              <a:tr h="452704">
                <a:tc>
                  <a:txBody>
                    <a:bodyPr/>
                    <a:lstStyle/>
                    <a:p>
                      <a:pPr marL="457200" algn="just">
                        <a:spcAft>
                          <a:spcPts val="0"/>
                        </a:spcAft>
                      </a:pPr>
                      <a:r>
                        <a:rPr lang="en-CA" sz="1100">
                          <a:effectLst/>
                        </a:rPr>
                        <a:t>Wolf</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FAR &gt;=0.85</a:t>
                      </a:r>
                      <a:endParaRPr lang="en-CA" sz="1200">
                        <a:effectLst/>
                        <a:latin typeface="Times New Roman" panose="02020603050405020304" pitchFamily="18" charset="0"/>
                        <a:ea typeface="Times New Roman" panose="02020603050405020304" pitchFamily="18" charset="0"/>
                      </a:endParaRPr>
                    </a:p>
                  </a:txBody>
                  <a:tcPr marL="68580" marR="68580" marT="0" marB="0"/>
                </a:tc>
                <a:tc>
                  <a:txBody>
                    <a:bodyPr/>
                    <a:lstStyle/>
                    <a:p>
                      <a:pPr marL="457200" algn="just">
                        <a:spcAft>
                          <a:spcPts val="0"/>
                        </a:spcAft>
                      </a:pPr>
                      <a:r>
                        <a:rPr lang="en-CA" sz="1100">
                          <a:effectLst/>
                        </a:rPr>
                        <a:t>If false acceptance rate is high means the imposters are wrongly considered as genuine user. </a:t>
                      </a:r>
                      <a:endParaRPr lang="en-CA" sz="1200">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2740863299"/>
                  </a:ext>
                </a:extLst>
              </a:tr>
              <a:tr h="679057">
                <a:tc gridSpan="3">
                  <a:txBody>
                    <a:bodyPr/>
                    <a:lstStyle/>
                    <a:p>
                      <a:pPr marL="228600" algn="just">
                        <a:spcAft>
                          <a:spcPts val="0"/>
                        </a:spcAft>
                      </a:pPr>
                      <a:r>
                        <a:rPr lang="en-CA" sz="1100" dirty="0">
                          <a:effectLst/>
                        </a:rPr>
                        <a:t>NOTE: we consider each session of user as the imposter for some other user that is why the value of each user group (sheep, goat, lamb, wolf) is relatively high.</a:t>
                      </a:r>
                      <a:endParaRPr lang="en-CA" sz="1200" dirty="0">
                        <a:effectLst/>
                      </a:endParaRPr>
                    </a:p>
                    <a:p>
                      <a:pPr marL="228600" algn="just">
                        <a:spcAft>
                          <a:spcPts val="0"/>
                        </a:spcAft>
                      </a:pPr>
                      <a:r>
                        <a:rPr lang="en-CA" sz="1100" dirty="0">
                          <a:effectLst/>
                        </a:rPr>
                        <a:t> </a:t>
                      </a:r>
                      <a:endParaRPr lang="en-CA" sz="1200" dirty="0">
                        <a:effectLst/>
                        <a:latin typeface="Times New Roman" panose="02020603050405020304" pitchFamily="18" charset="0"/>
                        <a:ea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45897347"/>
                  </a:ext>
                </a:extLst>
              </a:tr>
            </a:tbl>
          </a:graphicData>
        </a:graphic>
      </p:graphicFrame>
      <p:pic>
        <p:nvPicPr>
          <p:cNvPr id="11" name="Picture 10" descr="A screenshot of a cell phone&#10;&#10;Description automatically generated">
            <a:extLst>
              <a:ext uri="{FF2B5EF4-FFF2-40B4-BE49-F238E27FC236}">
                <a16:creationId xmlns:a16="http://schemas.microsoft.com/office/drawing/2014/main" id="{46AB0586-6048-DA4E-B32E-C6DBB090BE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3506" y="2317315"/>
            <a:ext cx="3557734" cy="4027563"/>
          </a:xfrm>
          <a:prstGeom prst="rect">
            <a:avLst/>
          </a:prstGeom>
        </p:spPr>
      </p:pic>
    </p:spTree>
    <p:extLst>
      <p:ext uri="{BB962C8B-B14F-4D97-AF65-F5344CB8AC3E}">
        <p14:creationId xmlns:p14="http://schemas.microsoft.com/office/powerpoint/2010/main" val="12754183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03A08-D37E-5349-9AA2-E0575AFBBECD}"/>
              </a:ext>
            </a:extLst>
          </p:cNvPr>
          <p:cNvSpPr>
            <a:spLocks noGrp="1"/>
          </p:cNvSpPr>
          <p:nvPr>
            <p:ph type="title"/>
          </p:nvPr>
        </p:nvSpPr>
        <p:spPr>
          <a:xfrm>
            <a:off x="0" y="466343"/>
            <a:ext cx="10908792" cy="1362113"/>
          </a:xfrm>
        </p:spPr>
        <p:txBody>
          <a:bodyPr>
            <a:normAutofit/>
          </a:bodyPr>
          <a:lstStyle/>
          <a:p>
            <a:r>
              <a:rPr lang="en-US" altLang="zh-CN" sz="3200" dirty="0"/>
              <a:t>Users</a:t>
            </a:r>
            <a:r>
              <a:rPr lang="en-US" altLang="zh-CN" sz="2800" dirty="0"/>
              <a:t> Set Description ( Sheep, Wolf, Goat and Lamb)</a:t>
            </a:r>
            <a:endParaRPr lang="en-US" sz="3200" dirty="0"/>
          </a:p>
        </p:txBody>
      </p:sp>
      <p:pic>
        <p:nvPicPr>
          <p:cNvPr id="4" name="Picture 3" descr="A close up of a map&#10;&#10;Description automatically generated">
            <a:extLst>
              <a:ext uri="{FF2B5EF4-FFF2-40B4-BE49-F238E27FC236}">
                <a16:creationId xmlns:a16="http://schemas.microsoft.com/office/drawing/2014/main" id="{104830CE-98BC-2446-BA17-F0A2FB892060}"/>
              </a:ext>
            </a:extLst>
          </p:cNvPr>
          <p:cNvPicPr/>
          <p:nvPr/>
        </p:nvPicPr>
        <p:blipFill>
          <a:blip r:embed="rId2">
            <a:extLst>
              <a:ext uri="{28A0092B-C50C-407E-A947-70E740481C1C}">
                <a14:useLocalDpi xmlns:a14="http://schemas.microsoft.com/office/drawing/2010/main" val="0"/>
              </a:ext>
            </a:extLst>
          </a:blip>
          <a:stretch>
            <a:fillRect/>
          </a:stretch>
        </p:blipFill>
        <p:spPr>
          <a:xfrm>
            <a:off x="364589" y="2835520"/>
            <a:ext cx="3798338" cy="2796578"/>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60608F05-B2F0-BB4A-9103-D64B0529B0B2}"/>
              </a:ext>
            </a:extLst>
          </p:cNvPr>
          <p:cNvPicPr/>
          <p:nvPr/>
        </p:nvPicPr>
        <p:blipFill>
          <a:blip r:embed="rId3">
            <a:extLst>
              <a:ext uri="{28A0092B-C50C-407E-A947-70E740481C1C}">
                <a14:useLocalDpi xmlns:a14="http://schemas.microsoft.com/office/drawing/2010/main" val="0"/>
              </a:ext>
            </a:extLst>
          </a:blip>
          <a:stretch>
            <a:fillRect/>
          </a:stretch>
        </p:blipFill>
        <p:spPr>
          <a:xfrm>
            <a:off x="4507647" y="2835520"/>
            <a:ext cx="3798338" cy="2796578"/>
          </a:xfrm>
          <a:prstGeom prst="rect">
            <a:avLst/>
          </a:prstGeom>
        </p:spPr>
      </p:pic>
      <p:pic>
        <p:nvPicPr>
          <p:cNvPr id="6" name="Picture 5" descr="A close up of text on a white background&#10;&#10;Description automatically generated">
            <a:extLst>
              <a:ext uri="{FF2B5EF4-FFF2-40B4-BE49-F238E27FC236}">
                <a16:creationId xmlns:a16="http://schemas.microsoft.com/office/drawing/2014/main" id="{37CC0219-EABD-3E4E-B57F-5E5316B3C6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50706" y="2835520"/>
            <a:ext cx="3320716" cy="2796577"/>
          </a:xfrm>
          <a:prstGeom prst="rect">
            <a:avLst/>
          </a:prstGeom>
        </p:spPr>
      </p:pic>
    </p:spTree>
    <p:extLst>
      <p:ext uri="{BB962C8B-B14F-4D97-AF65-F5344CB8AC3E}">
        <p14:creationId xmlns:p14="http://schemas.microsoft.com/office/powerpoint/2010/main" val="148743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A9953-598D-4398-B9F6-84EC64C48F27}"/>
              </a:ext>
            </a:extLst>
          </p:cNvPr>
          <p:cNvSpPr>
            <a:spLocks noGrp="1"/>
          </p:cNvSpPr>
          <p:nvPr>
            <p:ph type="title"/>
          </p:nvPr>
        </p:nvSpPr>
        <p:spPr>
          <a:xfrm>
            <a:off x="34456" y="492847"/>
            <a:ext cx="11256396" cy="1362113"/>
          </a:xfrm>
        </p:spPr>
        <p:txBody>
          <a:bodyPr>
            <a:normAutofit fontScale="90000"/>
          </a:bodyPr>
          <a:lstStyle/>
          <a:p>
            <a:br>
              <a:rPr lang="en-US" altLang="zh-CN" sz="3200" dirty="0"/>
            </a:br>
            <a:r>
              <a:rPr lang="en-US" altLang="zh-CN" sz="3200" dirty="0"/>
              <a:t>Biometric Adversary Framework</a:t>
            </a:r>
            <a:br>
              <a:rPr lang="en-US" altLang="zh-CN" sz="3200" dirty="0"/>
            </a:br>
            <a:endParaRPr lang="en-US" sz="3200" dirty="0"/>
          </a:p>
        </p:txBody>
      </p:sp>
      <p:sp>
        <p:nvSpPr>
          <p:cNvPr id="4" name="Rectangle 3">
            <a:extLst>
              <a:ext uri="{FF2B5EF4-FFF2-40B4-BE49-F238E27FC236}">
                <a16:creationId xmlns:a16="http://schemas.microsoft.com/office/drawing/2014/main" id="{E36A00D6-8E30-4695-88A0-E95BDB01C1E5}"/>
              </a:ext>
            </a:extLst>
          </p:cNvPr>
          <p:cNvSpPr/>
          <p:nvPr/>
        </p:nvSpPr>
        <p:spPr>
          <a:xfrm>
            <a:off x="0" y="2288097"/>
            <a:ext cx="12192000" cy="3877985"/>
          </a:xfrm>
          <a:prstGeom prst="rect">
            <a:avLst/>
          </a:prstGeom>
        </p:spPr>
        <p:txBody>
          <a:bodyPr wrap="square">
            <a:spAutoFit/>
          </a:bodyPr>
          <a:lstStyle/>
          <a:p>
            <a:pPr marL="342900" indent="-342900">
              <a:buFont typeface="Wingdings" panose="05000000000000000000" pitchFamily="2" charset="2"/>
              <a:buChar char="v"/>
            </a:pPr>
            <a:r>
              <a:rPr lang="en-US" altLang="zh-CN" sz="2000" b="1" u="sng" dirty="0"/>
              <a:t>Initialization</a:t>
            </a:r>
            <a:r>
              <a:rPr lang="en-US" altLang="zh-CN" sz="2000" dirty="0"/>
              <a:t>: </a:t>
            </a:r>
            <a:r>
              <a:rPr lang="en-CA" dirty="0"/>
              <a:t>We have created an initial population in the shape of an array of fix size and can be of any desired size from few individuals to many</a:t>
            </a:r>
            <a:r>
              <a:rPr lang="en-CA" sz="2000" dirty="0"/>
              <a:t>.</a:t>
            </a:r>
            <a:endParaRPr lang="en-US" altLang="zh-CN" sz="2000" dirty="0"/>
          </a:p>
          <a:p>
            <a:endParaRPr lang="en-US" altLang="zh-CN" sz="2000" dirty="0"/>
          </a:p>
          <a:p>
            <a:pPr marL="342900" indent="-342900">
              <a:buFont typeface="Wingdings" panose="05000000000000000000" pitchFamily="2" charset="2"/>
              <a:buChar char="v"/>
            </a:pPr>
            <a:r>
              <a:rPr lang="en-US" altLang="zh-CN" sz="2000" b="1" u="sng" dirty="0"/>
              <a:t>Fitness &amp; Selection:</a:t>
            </a:r>
            <a:r>
              <a:rPr lang="en-CA" dirty="0"/>
              <a:t>Each member of the population is evaluated and we calculate a fitness for each individual. The fitness value is calculated using Euclidian distance. </a:t>
            </a:r>
          </a:p>
          <a:p>
            <a:pPr marL="1200150" lvl="2" indent="-285750">
              <a:buFont typeface="Arial" panose="020B0604020202020204" pitchFamily="34" charset="0"/>
              <a:buChar char="•"/>
            </a:pPr>
            <a:r>
              <a:rPr lang="en-CA" dirty="0"/>
              <a:t>If Euclidean distance is greater than equal to 0.85, value will be appended to fitness array and will be returned. It is used to select n number of parents (we have considered two parents).</a:t>
            </a:r>
          </a:p>
          <a:p>
            <a:pPr marL="1200150" lvl="2" indent="-285750">
              <a:buFont typeface="Arial" panose="020B0604020202020204" pitchFamily="34" charset="0"/>
              <a:buChar char="•"/>
            </a:pPr>
            <a:r>
              <a:rPr lang="en-CA" dirty="0"/>
              <a:t>To improve population’s overall fitness. We have considered one parent to be randomly selected from fitness array and other parent randomly from the initial population, the basic idea is to diversify selection of parents but also considering single parent to be selected from the best fitted results.</a:t>
            </a:r>
          </a:p>
          <a:p>
            <a:pPr lvl="2"/>
            <a:endParaRPr lang="en-US" altLang="zh-CN" sz="2000" b="1" u="sng" dirty="0"/>
          </a:p>
          <a:p>
            <a:pPr marL="342900" indent="-342900">
              <a:buFont typeface="Wingdings" panose="05000000000000000000" pitchFamily="2" charset="2"/>
              <a:buChar char="v"/>
            </a:pPr>
            <a:r>
              <a:rPr lang="en-US" altLang="zh-CN" sz="2000" b="1" u="sng" dirty="0"/>
              <a:t>Crossover</a:t>
            </a:r>
            <a:r>
              <a:rPr lang="en-US" altLang="zh-CN" dirty="0"/>
              <a:t>: </a:t>
            </a:r>
            <a:r>
              <a:rPr lang="en-CA" dirty="0"/>
              <a:t>During crossover we create new individuals (known as offspring's) by combining aspects of our selected parents.     		</a:t>
            </a:r>
            <a:endParaRPr lang="en-US" altLang="zh-CN" sz="2000" dirty="0"/>
          </a:p>
        </p:txBody>
      </p:sp>
    </p:spTree>
    <p:extLst>
      <p:ext uri="{BB962C8B-B14F-4D97-AF65-F5344CB8AC3E}">
        <p14:creationId xmlns:p14="http://schemas.microsoft.com/office/powerpoint/2010/main" val="9384638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3372</TotalTime>
  <Words>889</Words>
  <Application>Microsoft Macintosh PowerPoint</Application>
  <PresentationFormat>Widescreen</PresentationFormat>
  <Paragraphs>125</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Educational subjects 16x9</vt:lpstr>
      <vt:lpstr>Evolutionary Computing &amp; Cybersecurity</vt:lpstr>
      <vt:lpstr>OUTLINE: </vt:lpstr>
      <vt:lpstr> DATA INSIGHTS</vt:lpstr>
      <vt:lpstr>DATA INSIGHTS</vt:lpstr>
      <vt:lpstr>KEYSTROKE DETECTOR ANALYSIS </vt:lpstr>
      <vt:lpstr>KEYSTROKE DETECTOR ANALYSIS </vt:lpstr>
      <vt:lpstr>Users Set Description ( Sheep, Wolf, Goat and Lamb)</vt:lpstr>
      <vt:lpstr>Users Set Description ( Sheep, Wolf, Goat and Lamb)</vt:lpstr>
      <vt:lpstr> Biometric Adversary Framework </vt:lpstr>
      <vt:lpstr>Biometric Adversary Framework</vt:lpstr>
      <vt:lpstr>Biometric Adversary Framework – Offspring Mutation Results</vt:lpstr>
      <vt:lpstr>Biometric Adversary Framework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 Opinion Maximization in Social Networks</dc:title>
  <dc:creator>Mayank Semwal</dc:creator>
  <cp:lastModifiedBy>Vipul Malhotra</cp:lastModifiedBy>
  <cp:revision>357</cp:revision>
  <dcterms:created xsi:type="dcterms:W3CDTF">2019-03-07T06:28:24Z</dcterms:created>
  <dcterms:modified xsi:type="dcterms:W3CDTF">2019-06-03T20:52:30Z</dcterms:modified>
</cp:coreProperties>
</file>

<file path=docProps/thumbnail.jpeg>
</file>